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477" r:id="rId2"/>
    <p:sldId id="481" r:id="rId3"/>
    <p:sldId id="482" r:id="rId4"/>
    <p:sldId id="483" r:id="rId5"/>
    <p:sldId id="484" r:id="rId6"/>
    <p:sldId id="485" r:id="rId7"/>
    <p:sldId id="486" r:id="rId8"/>
    <p:sldId id="487" r:id="rId9"/>
    <p:sldId id="488" r:id="rId10"/>
    <p:sldId id="489" r:id="rId11"/>
    <p:sldId id="490" r:id="rId12"/>
    <p:sldId id="491" r:id="rId13"/>
    <p:sldId id="493" r:id="rId14"/>
    <p:sldId id="494" r:id="rId15"/>
    <p:sldId id="495" r:id="rId16"/>
    <p:sldId id="553" r:id="rId17"/>
    <p:sldId id="497" r:id="rId18"/>
    <p:sldId id="499" r:id="rId19"/>
    <p:sldId id="500" r:id="rId20"/>
    <p:sldId id="501" r:id="rId21"/>
    <p:sldId id="502" r:id="rId22"/>
    <p:sldId id="561" r:id="rId23"/>
    <p:sldId id="546" r:id="rId24"/>
    <p:sldId id="547" r:id="rId25"/>
    <p:sldId id="548" r:id="rId26"/>
    <p:sldId id="550" r:id="rId27"/>
    <p:sldId id="554" r:id="rId28"/>
    <p:sldId id="552" r:id="rId29"/>
    <p:sldId id="535" r:id="rId30"/>
    <p:sldId id="556" r:id="rId31"/>
    <p:sldId id="557" r:id="rId32"/>
    <p:sldId id="559" r:id="rId3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gray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  <a:srgbClr val="5F5F5F"/>
    <a:srgbClr val="BEDD93"/>
    <a:srgbClr val="90DDAA"/>
    <a:srgbClr val="9E009E"/>
    <a:srgbClr val="292929"/>
    <a:srgbClr val="111111"/>
    <a:srgbClr val="CC00CC"/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79456" autoAdjust="0"/>
  </p:normalViewPr>
  <p:slideViewPr>
    <p:cSldViewPr snapToGrid="0" snapToObjects="1">
      <p:cViewPr varScale="1">
        <p:scale>
          <a:sx n="134" d="100"/>
          <a:sy n="134" d="100"/>
        </p:scale>
        <p:origin x="154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04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r>
              <a:rPr lang="en-US"/>
              <a:t>Astronomy 1141 - Life in the Universe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FF01489-9CC4-D748-923E-D838BCD617DD}" type="datetime1">
              <a:rPr lang="en-US" smtClean="0"/>
              <a:t>8/30/23</a:t>
            </a:fld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4629ED55-785E-7044-8A7C-393166445D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0254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Astronomy 1141 - Life in the Universe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6FDDB15-1EAE-0047-8C7B-3D0345C2D607}" type="datetime1">
              <a:rPr lang="en-US" smtClean="0"/>
              <a:t>8/30/23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378BB36-EAFD-DD4D-98A1-E68978C33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6342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Astronomy 1141 - Life in the Universe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78BB36-EAFD-DD4D-98A1-E68978C3350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1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926A3-A177-B04B-B7C2-03588CC8D56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A2ADE-B969-A149-A987-85A8D745621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86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78105-8CB5-8144-A777-CBC20587618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9892C-C110-BF42-8121-A025E8D9F39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69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CF4A-37CD-E548-ADD5-32FCC237349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9F00E-7C9D-B84B-A073-5BEACD30BD7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0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8351-A9A9-3B4C-B412-FF9CC86E2F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BDE0F-498E-8F4E-8C7E-CFDC5EF55D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74DE0-4118-E645-8A7D-649DE53DC33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5CE84-4085-9E4E-B4C2-C50A4AA9C88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687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38CC2-C5F0-8949-AFDC-0254BB6B127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08E98-67A9-3742-AE3F-B92F8A897A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30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10F87-4E59-A34B-AEC1-16C233220C3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E0984-40B0-614A-89F2-795FC547C77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59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CB1DD-8F2F-6646-BD29-64341336268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4C8FE-E57F-8248-999B-A99AAE6906E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110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5973A5-FB92-9D4C-8A59-33B0CEC80D1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5619F-D549-5C45-8EA5-7A1CB12C07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3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C06A5-A376-1345-B069-14649C82759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1ECE0-F334-7E4D-8DED-3377C62170F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11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FE0F2-CD0D-2042-8B8A-C1EB1FE41A3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9774B-39F9-2F48-B16D-CD3C5C9519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7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chemeClr val="bg1"/>
            </a:gs>
            <a:gs pos="0">
              <a:schemeClr val="tx2">
                <a:lumMod val="60000"/>
                <a:lumOff val="40000"/>
                <a:alpha val="36000"/>
              </a:schemeClr>
            </a:gs>
            <a:gs pos="100000">
              <a:schemeClr val="tx2">
                <a:lumMod val="60000"/>
                <a:lumOff val="40000"/>
                <a:alpha val="36000"/>
              </a:schemeClr>
            </a:gs>
            <a:gs pos="4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481930F-288F-074B-8EE3-76ED91DBC4C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8/30/23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A75DC9B-08D3-EC44-8A01-BAAA204B719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749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 bwMode="auto">
          <a:xfrm>
            <a:off x="2308860" y="119078"/>
            <a:ext cx="4526280" cy="830997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Exploring Einstein’s Universe: </a:t>
            </a:r>
            <a:r>
              <a:rPr lang="en-US" sz="2400" b="1" i="1" dirty="0">
                <a:solidFill>
                  <a:srgbClr val="800000"/>
                </a:solidFill>
                <a:latin typeface="Helvetica Neue"/>
                <a:cs typeface="Helvetica Neue"/>
              </a:rPr>
              <a:t>Gravitational Waves</a:t>
            </a:r>
          </a:p>
        </p:txBody>
      </p:sp>
      <p:pic>
        <p:nvPicPr>
          <p:cNvPr id="2" name="Picture 1" descr="IMG_16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10875" r="17000" b="65907"/>
          <a:stretch/>
        </p:blipFill>
        <p:spPr>
          <a:xfrm>
            <a:off x="316481" y="2660960"/>
            <a:ext cx="4114800" cy="9529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IMG_163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3" t="23512" r="21862" b="54445"/>
          <a:stretch/>
        </p:blipFill>
        <p:spPr>
          <a:xfrm>
            <a:off x="316481" y="3874192"/>
            <a:ext cx="4114800" cy="10825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IMG_164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4" r="26491" b="55327"/>
          <a:stretch/>
        </p:blipFill>
        <p:spPr>
          <a:xfrm>
            <a:off x="316481" y="1105067"/>
            <a:ext cx="4114800" cy="12955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IMG_164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9699" r="11499" b="74725"/>
          <a:stretch/>
        </p:blipFill>
        <p:spPr>
          <a:xfrm>
            <a:off x="4808249" y="1105067"/>
            <a:ext cx="4114800" cy="5845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IMG_164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9" t="5584" r="13483" b="62381"/>
          <a:stretch/>
        </p:blipFill>
        <p:spPr>
          <a:xfrm>
            <a:off x="4808249" y="2069237"/>
            <a:ext cx="4114800" cy="13629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IMG_1643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 r="56035" b="59147"/>
          <a:stretch/>
        </p:blipFill>
        <p:spPr>
          <a:xfrm>
            <a:off x="4808249" y="3801473"/>
            <a:ext cx="4114800" cy="11553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07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1548654" y="3824696"/>
            <a:ext cx="6046692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/>
                <a:cs typeface="Helvetica Neue"/>
              </a:rPr>
              <a:t>Professor Herman stopped when he heard that unmistakable thud – another brain had imploded.</a:t>
            </a:r>
          </a:p>
        </p:txBody>
      </p:sp>
      <p:pic>
        <p:nvPicPr>
          <p:cNvPr id="4" name="Picture 3" descr="brain.gif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662"/>
          <a:stretch/>
        </p:blipFill>
        <p:spPr>
          <a:xfrm>
            <a:off x="2865917" y="419474"/>
            <a:ext cx="341216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4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tro-sur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8382" y="197162"/>
            <a:ext cx="1620761" cy="21480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1738701" y="855709"/>
            <a:ext cx="44994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How do we test whether gravitational waves exist?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511034" y="2647953"/>
            <a:ext cx="69547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The universe contains different types of waves:                        sound waves, light waves, gravitational waves…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823368" y="3858384"/>
            <a:ext cx="43300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Each type of wave is detected with a different technique.</a:t>
            </a:r>
          </a:p>
        </p:txBody>
      </p:sp>
      <p:pic>
        <p:nvPicPr>
          <p:cNvPr id="6" name="Picture 5" descr="Ear-and-Eye-Poster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2849" y="2345252"/>
            <a:ext cx="1663542" cy="2585130"/>
          </a:xfrm>
          <a:prstGeom prst="rect">
            <a:avLst/>
          </a:prstGeom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nekosposter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704587"/>
            <a:ext cx="7315200" cy="274250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 bwMode="auto">
          <a:xfrm>
            <a:off x="914400" y="3822090"/>
            <a:ext cx="7315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Gravitational waves can’t be heard, can’t be seen, can’t be tasted.</a:t>
            </a:r>
          </a:p>
        </p:txBody>
      </p:sp>
    </p:spTree>
    <p:extLst>
      <p:ext uri="{BB962C8B-B14F-4D97-AF65-F5344CB8AC3E}">
        <p14:creationId xmlns:p14="http://schemas.microsoft.com/office/powerpoint/2010/main" val="148056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23333" y="302381"/>
            <a:ext cx="84424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Ordinary tides </a:t>
            </a:r>
            <a:r>
              <a:rPr lang="en-US" sz="2400" b="1" dirty="0">
                <a:solidFill>
                  <a:srgbClr val="800000"/>
                </a:solidFill>
                <a:latin typeface="Helvetica Neue"/>
                <a:cs typeface="Helvetica Neue"/>
              </a:rPr>
              <a:t>stretch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the Earth in the direction of the Moon, </a:t>
            </a:r>
            <a:r>
              <a:rPr lang="en-US" sz="2400" b="1" dirty="0">
                <a:solidFill>
                  <a:srgbClr val="800000"/>
                </a:solidFill>
                <a:latin typeface="Helvetica Neue"/>
                <a:cs typeface="Helvetica Neue"/>
              </a:rPr>
              <a:t>squeeze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it in the perpendicular directions.</a:t>
            </a:r>
          </a:p>
        </p:txBody>
      </p:sp>
      <p:pic>
        <p:nvPicPr>
          <p:cNvPr id="4" name="Picture 3" descr="tidalbulge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918" b="3805"/>
          <a:stretch/>
        </p:blipFill>
        <p:spPr>
          <a:xfrm>
            <a:off x="914400" y="1330485"/>
            <a:ext cx="7315200" cy="23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2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arth.jp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6004" y="881612"/>
            <a:ext cx="2103120" cy="3474720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0" y="229811"/>
            <a:ext cx="91439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The changing tides from gravitational waves                              first </a:t>
            </a:r>
            <a:r>
              <a:rPr lang="en-US" sz="2400" b="1" dirty="0">
                <a:solidFill>
                  <a:srgbClr val="800000"/>
                </a:solidFill>
                <a:latin typeface="Helvetica Neue"/>
                <a:cs typeface="Helvetica Neue"/>
              </a:rPr>
              <a:t>stretch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the Earth in the direction of the two black holes…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" y="4209137"/>
            <a:ext cx="91439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…and then </a:t>
            </a:r>
            <a:r>
              <a:rPr lang="en-US" sz="2400" b="1" dirty="0">
                <a:solidFill>
                  <a:srgbClr val="800000"/>
                </a:solidFill>
                <a:latin typeface="Helvetica Neue"/>
                <a:cs typeface="Helvetica Neue"/>
              </a:rPr>
              <a:t>squeeze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it in the same direction.</a:t>
            </a:r>
          </a:p>
        </p:txBody>
      </p:sp>
      <p:pic>
        <p:nvPicPr>
          <p:cNvPr id="6" name="Picture 5" descr="Earth.jp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764" y="1567412"/>
            <a:ext cx="3657600" cy="2103120"/>
          </a:xfrm>
          <a:prstGeom prst="ellipse">
            <a:avLst/>
          </a:prstGeom>
        </p:spPr>
      </p:pic>
      <p:pic>
        <p:nvPicPr>
          <p:cNvPr id="8" name="Picture 7" descr="binary-wav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8230" y="1911048"/>
            <a:ext cx="2743200" cy="15147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uy_wa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438" y="1083730"/>
            <a:ext cx="5486400" cy="32761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0" y="459617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Gravitational waves </a:t>
            </a:r>
            <a:r>
              <a:rPr lang="en-US" sz="2400" i="1" dirty="0">
                <a:solidFill>
                  <a:srgbClr val="800000"/>
                </a:solidFill>
                <a:latin typeface="Helvetica Neue"/>
                <a:cs typeface="Helvetica Neue"/>
              </a:rPr>
              <a:t>knead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you.</a:t>
            </a:r>
          </a:p>
        </p:txBody>
      </p:sp>
      <p:pic>
        <p:nvPicPr>
          <p:cNvPr id="4" name="Picture 3" descr="GravitationalWave_PlusPolariz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95431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vitational_wa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79961"/>
            <a:ext cx="7315200" cy="338357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93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35857" y="266099"/>
            <a:ext cx="867228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Measuring tiny ripples requires sensitive equipment, like the </a:t>
            </a:r>
            <a:r>
              <a:rPr lang="en-US" sz="2400" b="1" dirty="0">
                <a:solidFill>
                  <a:srgbClr val="800000"/>
                </a:solidFill>
                <a:latin typeface="Helvetica Neue"/>
                <a:cs typeface="Helvetica Neue"/>
              </a:rPr>
              <a:t>L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aser </a:t>
            </a:r>
            <a:r>
              <a:rPr lang="en-US" sz="2400" b="1" dirty="0">
                <a:solidFill>
                  <a:srgbClr val="800000"/>
                </a:solidFill>
                <a:latin typeface="Helvetica Neue"/>
                <a:cs typeface="Helvetica Neue"/>
              </a:rPr>
              <a:t>I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nterferometer </a:t>
            </a:r>
            <a:r>
              <a:rPr lang="en-US" sz="2400" b="1" dirty="0">
                <a:solidFill>
                  <a:srgbClr val="800000"/>
                </a:solidFill>
                <a:latin typeface="Helvetica Neue"/>
                <a:cs typeface="Helvetica Neue"/>
              </a:rPr>
              <a:t>G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ravitational-wave </a:t>
            </a:r>
            <a:r>
              <a:rPr lang="en-US" sz="2400" b="1" dirty="0">
                <a:solidFill>
                  <a:srgbClr val="800000"/>
                </a:solidFill>
                <a:latin typeface="Helvetica Neue"/>
                <a:cs typeface="Helvetica Neue"/>
              </a:rPr>
              <a:t>O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bservatory (</a:t>
            </a:r>
            <a:r>
              <a:rPr lang="en-US" sz="2400" b="1" dirty="0">
                <a:solidFill>
                  <a:srgbClr val="800000"/>
                </a:solidFill>
                <a:latin typeface="Helvetica Neue"/>
                <a:cs typeface="Helvetica Neue"/>
              </a:rPr>
              <a:t>LIGO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).</a:t>
            </a:r>
          </a:p>
        </p:txBody>
      </p:sp>
      <p:pic>
        <p:nvPicPr>
          <p:cNvPr id="3" name="Picture 2" descr="LIGO-hanfo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5" y="1250940"/>
            <a:ext cx="4382202" cy="2560320"/>
          </a:xfrm>
          <a:prstGeom prst="rect">
            <a:avLst/>
          </a:prstGeom>
        </p:spPr>
      </p:pic>
      <p:pic>
        <p:nvPicPr>
          <p:cNvPr id="4" name="Picture 3" descr="LIGO-livingsto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1323" y="1250940"/>
            <a:ext cx="4382202" cy="256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A8281-BE0A-C860-19B3-17A5D2A18F6F}"/>
              </a:ext>
            </a:extLst>
          </p:cNvPr>
          <p:cNvSpPr txBox="1"/>
          <p:nvPr/>
        </p:nvSpPr>
        <p:spPr bwMode="auto">
          <a:xfrm>
            <a:off x="1199222" y="3965104"/>
            <a:ext cx="674555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A gravitational wave changes that distance by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one part in 10</a:t>
            </a:r>
            <a:r>
              <a:rPr lang="en-US" sz="2400" baseline="30000" dirty="0">
                <a:solidFill>
                  <a:srgbClr val="800000"/>
                </a:solidFill>
                <a:latin typeface="Helvetica Neue"/>
                <a:cs typeface="Helvetica Neue"/>
              </a:rPr>
              <a:t>21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(one billion trillion).</a:t>
            </a:r>
          </a:p>
        </p:txBody>
      </p:sp>
    </p:spTree>
    <p:extLst>
      <p:ext uri="{BB962C8B-B14F-4D97-AF65-F5344CB8AC3E}">
        <p14:creationId xmlns:p14="http://schemas.microsoft.com/office/powerpoint/2010/main" val="37788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0" y="31448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How can you measure such an infinitesimal change in length?</a:t>
            </a:r>
          </a:p>
        </p:txBody>
      </p:sp>
      <p:pic>
        <p:nvPicPr>
          <p:cNvPr id="3" name="Picture 2" descr="za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48" y="904025"/>
            <a:ext cx="2692127" cy="182517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 bwMode="auto">
          <a:xfrm>
            <a:off x="3036056" y="1585778"/>
            <a:ext cx="49106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This is where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lasers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come in.</a:t>
            </a:r>
          </a:p>
        </p:txBody>
      </p:sp>
      <p:pic>
        <p:nvPicPr>
          <p:cNvPr id="5" name="Picture 4" descr="laser.g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28" b="6156"/>
          <a:stretch/>
        </p:blipFill>
        <p:spPr>
          <a:xfrm>
            <a:off x="6148391" y="2350311"/>
            <a:ext cx="2728426" cy="252311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 bwMode="auto">
          <a:xfrm>
            <a:off x="-1" y="3282282"/>
            <a:ext cx="6148391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Laser light is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coherent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: all waves have the same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wavelength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and the same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phase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(crests and troughs line up).</a:t>
            </a:r>
          </a:p>
        </p:txBody>
      </p:sp>
    </p:spTree>
    <p:extLst>
      <p:ext uri="{BB962C8B-B14F-4D97-AF65-F5344CB8AC3E}">
        <p14:creationId xmlns:p14="http://schemas.microsoft.com/office/powerpoint/2010/main" val="3814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go_interfermome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356" y="1157968"/>
            <a:ext cx="5933289" cy="36193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0" y="326971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Laser light is sent down both arms of LIGO, reflected from mirrors at the ends, and brought together by a “beam splitter”.</a:t>
            </a:r>
          </a:p>
        </p:txBody>
      </p:sp>
    </p:spTree>
    <p:extLst>
      <p:ext uri="{BB962C8B-B14F-4D97-AF65-F5344CB8AC3E}">
        <p14:creationId xmlns:p14="http://schemas.microsoft.com/office/powerpoint/2010/main" val="15523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1" y="521719"/>
            <a:ext cx="331134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800" b="1" i="1" dirty="0">
                <a:solidFill>
                  <a:srgbClr val="800000"/>
                </a:solidFill>
                <a:latin typeface="Helvetica Neue"/>
                <a:cs typeface="Helvetica Neue"/>
              </a:rPr>
              <a:t>What are gravitational waves?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402924" y="3010834"/>
            <a:ext cx="24552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NOT an excuse to go surfing.</a:t>
            </a:r>
          </a:p>
        </p:txBody>
      </p:sp>
      <p:pic>
        <p:nvPicPr>
          <p:cNvPr id="6" name="Picture 5" descr="IMG_163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t="8019" r="1978"/>
          <a:stretch/>
        </p:blipFill>
        <p:spPr>
          <a:xfrm>
            <a:off x="3311343" y="469491"/>
            <a:ext cx="5788709" cy="420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structi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24" y="1099635"/>
            <a:ext cx="4114800" cy="2411016"/>
          </a:xfrm>
          <a:prstGeom prst="rect">
            <a:avLst/>
          </a:prstGeom>
        </p:spPr>
      </p:pic>
      <p:pic>
        <p:nvPicPr>
          <p:cNvPr id="4" name="Picture 3" descr="destructi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8099" y="1093206"/>
            <a:ext cx="4114800" cy="2423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0" y="33954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Light waves can either add together or cancel each other out.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511300" y="3885920"/>
            <a:ext cx="84115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LIGO is “tuned” so that laser light from the two arms cancels out in the absence of gravitational waves.</a:t>
            </a:r>
          </a:p>
        </p:txBody>
      </p:sp>
    </p:spTree>
    <p:extLst>
      <p:ext uri="{BB962C8B-B14F-4D97-AF65-F5344CB8AC3E}">
        <p14:creationId xmlns:p14="http://schemas.microsoft.com/office/powerpoint/2010/main" val="340607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GOInterference_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803400"/>
            <a:ext cx="5486400" cy="153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0" y="441646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In the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presence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of gravitational waves, the two arms are slightly different in length, and the light doesn’t exactly cancel out.</a:t>
            </a:r>
          </a:p>
        </p:txBody>
      </p:sp>
    </p:spTree>
    <p:extLst>
      <p:ext uri="{BB962C8B-B14F-4D97-AF65-F5344CB8AC3E}">
        <p14:creationId xmlns:p14="http://schemas.microsoft.com/office/powerpoint/2010/main" val="183537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6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5750"/>
            <a:ext cx="4572000" cy="45720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75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545266" y="130557"/>
            <a:ext cx="605346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The problem with LIGO: it’s the world’s most sensitive seismometer.</a:t>
            </a:r>
          </a:p>
        </p:txBody>
      </p:sp>
      <p:pic>
        <p:nvPicPr>
          <p:cNvPr id="4" name="Picture 3" descr="what_slide-ce3596915df0767051e5d7d29c27958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>
          <a:xfrm>
            <a:off x="1371600" y="1044630"/>
            <a:ext cx="6400800" cy="230115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 bwMode="auto">
          <a:xfrm>
            <a:off x="1371600" y="3536805"/>
            <a:ext cx="6400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It records minor tremors, trucks driving by, gusts of wind,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etc</a:t>
            </a:r>
            <a:r>
              <a:rPr lang="mr-IN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…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011137" y="4486283"/>
            <a:ext cx="7121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How can you pick out the signal from this “noise”?</a:t>
            </a:r>
          </a:p>
        </p:txBody>
      </p:sp>
    </p:spTree>
    <p:extLst>
      <p:ext uri="{BB962C8B-B14F-4D97-AF65-F5344CB8AC3E}">
        <p14:creationId xmlns:p14="http://schemas.microsoft.com/office/powerpoint/2010/main" val="205599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71600" y="451006"/>
            <a:ext cx="65875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Step 1: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look for signals seen at </a:t>
            </a:r>
            <a:r>
              <a:rPr lang="en-US" sz="2400" b="1" i="1" dirty="0">
                <a:solidFill>
                  <a:srgbClr val="800000"/>
                </a:solidFill>
                <a:latin typeface="Helvetica Neue"/>
                <a:cs typeface="Helvetica Neue"/>
              </a:rPr>
              <a:t>both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locations.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371600" y="3726691"/>
            <a:ext cx="6400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It’s unlikely that a tremor hits Hanford at the same time a truck rumbles past Livingston.</a:t>
            </a:r>
          </a:p>
        </p:txBody>
      </p:sp>
      <p:pic>
        <p:nvPicPr>
          <p:cNvPr id="3" name="Picture 2" descr="LIGOs_Dual_Detecto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162957"/>
            <a:ext cx="9028176" cy="224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2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637590" y="451006"/>
            <a:ext cx="586882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Step 2: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look for the characteristic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shape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of the signal from two black holes.</a:t>
            </a:r>
          </a:p>
        </p:txBody>
      </p:sp>
      <p:pic>
        <p:nvPicPr>
          <p:cNvPr id="4" name="Picture 3" descr="bin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7" y="1721629"/>
            <a:ext cx="3443845" cy="265176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 bwMode="auto">
          <a:xfrm>
            <a:off x="4118736" y="1721629"/>
            <a:ext cx="44985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As gravitational waves escape, they carry away energy.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118736" y="3173061"/>
            <a:ext cx="4498557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As a result, the black holes spiral in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toward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each other, orbiting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faster &amp; faster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061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mulation_binar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5143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5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6" t="78223" r="2888" b="9778"/>
          <a:stretch/>
        </p:blipFill>
        <p:spPr>
          <a:xfrm>
            <a:off x="1371600" y="1027101"/>
            <a:ext cx="6400800" cy="3089298"/>
          </a:xfrm>
          <a:prstGeom prst="round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41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w15091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58" y="1094117"/>
            <a:ext cx="7481485" cy="36478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2411744" y="297214"/>
            <a:ext cx="43205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b="1" i="1" dirty="0">
                <a:solidFill>
                  <a:srgbClr val="800000"/>
                </a:solidFill>
                <a:latin typeface="Helvetica Neue"/>
                <a:cs typeface="Helvetica Neue"/>
              </a:rPr>
              <a:t>Eureka! 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Sept 14, 2015 </a:t>
            </a:r>
          </a:p>
        </p:txBody>
      </p:sp>
    </p:spTree>
    <p:extLst>
      <p:ext uri="{BB962C8B-B14F-4D97-AF65-F5344CB8AC3E}">
        <p14:creationId xmlns:p14="http://schemas.microsoft.com/office/powerpoint/2010/main" val="361599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95253" y="168372"/>
            <a:ext cx="5153494" cy="4806757"/>
            <a:chOff x="1957453" y="239661"/>
            <a:chExt cx="5153494" cy="4806757"/>
          </a:xfrm>
        </p:grpSpPr>
        <p:pic>
          <p:nvPicPr>
            <p:cNvPr id="2" name="Picture 1" descr="IMG_1637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453" y="239661"/>
              <a:ext cx="5153494" cy="4572000"/>
            </a:xfrm>
            <a:prstGeom prst="roundRect">
              <a:avLst/>
            </a:prstGeom>
            <a:effectLst>
              <a:softEdge rad="63500"/>
            </a:effectLst>
          </p:spPr>
        </p:pic>
        <p:sp>
          <p:nvSpPr>
            <p:cNvPr id="3" name="TextBox 2"/>
            <p:cNvSpPr txBox="1"/>
            <p:nvPr/>
          </p:nvSpPr>
          <p:spPr bwMode="auto">
            <a:xfrm>
              <a:off x="2482499" y="4338532"/>
              <a:ext cx="4103402" cy="707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 defTabSz="914400">
                <a:spcBef>
                  <a:spcPct val="50000"/>
                </a:spcBef>
              </a:pPr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/>
                  <a:cs typeface="Times New Roman"/>
                </a:rPr>
                <a:t>“Was that you I heard just now,           or was it two black holes colliding?”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4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Grap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2266" y="285750"/>
            <a:ext cx="456173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MCj0433911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1651" y="393701"/>
            <a:ext cx="80803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214133" y="370741"/>
            <a:ext cx="361130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Isaac Newton’s view: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Space is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flat                     (it follows Euclid’s laws).            Space is static.</a:t>
            </a:r>
          </a:p>
        </p:txBody>
      </p:sp>
      <p:pic>
        <p:nvPicPr>
          <p:cNvPr id="6" name="Picture 5" descr="Sir-Isaac-New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284" y="232974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5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97159E-6 L -0.47292 0.84559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6" y="422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86310" y="627563"/>
            <a:ext cx="59901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What caused this ripple in space-time?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1611217" y="1672414"/>
            <a:ext cx="616815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The inward spiral &amp; merger of 2 black holes.</a:t>
            </a: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One was 29 times the Sun’s mass,           the other was 36 times the Sun’s mass.</a:t>
            </a: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The merged black hole is                          62 times the Sun’s mass.</a:t>
            </a: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The missing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mass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was changed to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energy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, &amp; carried off by gravitational waves.</a:t>
            </a:r>
          </a:p>
        </p:txBody>
      </p:sp>
      <p:pic>
        <p:nvPicPr>
          <p:cNvPr id="4" name="Picture 3" descr="boina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60" y="86317"/>
            <a:ext cx="2743200" cy="15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198035" y="443354"/>
            <a:ext cx="6313643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The Sun converts &lt; 1% of its mass to energy over 10 billion years.</a:t>
            </a: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The black holes converted 3 times the    Sun’s mass to energy in 200 milliseconds.</a:t>
            </a: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An incredibly powerful event!</a:t>
            </a: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And yet, it caused only a minuscule twitch  in the LIGO apparatus.</a:t>
            </a: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The black hole merger was very far away</a:t>
            </a:r>
            <a:r>
              <a:rPr lang="mr-IN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…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Helvetica Neue"/>
              <a:cs typeface="Helvetica Neue"/>
            </a:endParaRP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about 1.6 billion light-years!</a:t>
            </a:r>
          </a:p>
        </p:txBody>
      </p:sp>
    </p:spTree>
    <p:extLst>
      <p:ext uri="{BB962C8B-B14F-4D97-AF65-F5344CB8AC3E}">
        <p14:creationId xmlns:p14="http://schemas.microsoft.com/office/powerpoint/2010/main" val="120572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83652" y="632505"/>
            <a:ext cx="513044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Thousands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of people have worked on LIGO. Why were Weiss, Thorne, &amp;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Barish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picked for the Nobel Prize?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937244" y="2364250"/>
            <a:ext cx="7269513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1972: Weiss has 1</a:t>
            </a:r>
            <a:r>
              <a:rPr lang="en-US" sz="2400" baseline="300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st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idea for interferometer.</a:t>
            </a: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1975: Weiss &amp; Thorne sit up all night planning LIGO.</a:t>
            </a: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1981: They make a prototype at Caltech.</a:t>
            </a: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1994: Ground is broken for LIGO;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Barish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 becomes Principal Investigator, brings order out of chaos.</a:t>
            </a:r>
          </a:p>
        </p:txBody>
      </p:sp>
      <p:pic>
        <p:nvPicPr>
          <p:cNvPr id="4" name="Picture 3" descr="nobe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4" b="10098"/>
          <a:stretch/>
        </p:blipFill>
        <p:spPr>
          <a:xfrm>
            <a:off x="5890079" y="177198"/>
            <a:ext cx="2777687" cy="2110943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7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" y="370741"/>
            <a:ext cx="4582266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Albert Einstein’s view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:       Space is curved.               Space is </a:t>
            </a:r>
            <a:r>
              <a:rPr lang="en-US" sz="2400" b="1" dirty="0">
                <a:solidFill>
                  <a:srgbClr val="800000"/>
                </a:solidFill>
                <a:latin typeface="Helvetica Neue"/>
                <a:cs typeface="Helvetica Neue"/>
              </a:rPr>
              <a:t>changeable.</a:t>
            </a:r>
          </a:p>
        </p:txBody>
      </p:sp>
      <p:pic>
        <p:nvPicPr>
          <p:cNvPr id="3" name="Picture 2" descr="Crumpled-paper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28575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MCj0433911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294" y="484870"/>
            <a:ext cx="885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lbert-Einstei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634" y="217857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8042E-6 C -0.00416 0.00155 -0.00573 0.00464 -0.00955 0.00741 C -0.01423 0.01514 -0.01406 0.02286 -0.01788 0.03089 C -0.02083 0.03675 -0.0243 0.03953 -0.02847 0.042 C -0.03333 0.04787 -0.04861 0.0525 -0.05538 0.05467 C -0.05677 0.05837 -0.05903 0.06146 -0.05972 0.06578 C -0.06041 0.06949 -0.06094 0.07412 -0.06285 0.07659 C -0.06406 0.07845 -0.0658 0.07906 -0.06701 0.08061 C -0.07465 0.08802 -0.08281 0.09265 -0.08906 0.10439 C -0.08941 0.10686 -0.08993 0.10933 -0.08993 0.11149 C -0.08993 0.13095 -0.08819 0.13126 -0.07951 0.13898 C -0.07725 0.15195 -0.07899 0.15442 -0.08472 0.15936 C -0.08698 0.16646 -0.08767 0.16955 -0.09201 0.17202 C -0.096 0.17851 -0.10069 0.18345 -0.10469 0.19024 C -0.10503 0.1992 -0.10486 0.20877 -0.10555 0.21742 C -0.10694 0.23101 -0.12934 0.23224 -0.1309 0.23255 C -0.14444 0.22977 -0.1441 0.22761 -0.15694 0.2341 C -0.16285 0.2412 -0.16423 0.24151 -0.16649 0.25263 C -0.1651 0.26807 -0.16423 0.26869 -0.16649 0.28753 C -0.16753 0.29679 -0.17552 0.3147 -0.18107 0.31656 C -0.18923 0.31934 -0.18455 0.31779 -0.19583 0.32026 C -0.19948 0.32242 -0.20035 0.32675 -0.20295 0.33138 C -0.20347 0.33725 -0.20295 0.34682 -0.20625 0.35145 C -0.21354 0.36226 -0.22361 0.36813 -0.22899 0.38265 C -0.22864 0.38635 -0.22916 0.39037 -0.22812 0.39346 C -0.225 0.40179 -0.21805 0.41229 -0.2125 0.41569 C -0.21146 0.41724 -0.20937 0.41816 -0.2092 0.42125 C -0.20885 0.42434 -0.21041 0.42743 -0.21146 0.43021 C -0.21562 0.4441 -0.22239 0.45368 -0.22604 0.4685 C -0.2243 0.47159 -0.22239 0.47468 -0.22066 0.47808 C -0.2191 0.48086 -0.21458 0.48518 -0.21458 0.48518 C -0.21649 0.49568 -0.22031 0.49722 -0.22482 0.5034 C -0.22934 0.50927 -0.23316 0.51544 -0.23837 0.51822 C -0.24375 0.53119 -0.25347 0.52347 -0.26146 0.52162 C -0.27344 0.51112 -0.2559 0.52749 -0.27083 0.51081 C -0.27448 0.50649 -0.27743 0.50494 -0.28125 0.49969 C -0.28819 0.50093 -0.29444 0.50278 -0.30121 0.50525 C -0.3066 0.51915 -0.30208 0.53675 -0.30746 0.55096 C -0.30816 0.55467 -0.30885 0.55837 -0.30955 0.56208 C -0.31059 0.56733 -0.30903 0.5735 -0.31059 0.57876 C -0.31215 0.58401 -0.31684 0.58586 -0.32014 0.58771 C -0.3276 0.60161 -0.31597 0.58123 -0.32535 0.59327 C -0.33177 0.6013 -0.33489 0.61149 -0.34305 0.6152 C -0.35156 0.60995 -0.35989 0.61489 -0.36805 0.6189 C -0.3691 0.62199 -0.37083 0.62446 -0.37135 0.62817 C -0.37239 0.63589 -0.37031 0.64485 -0.37239 0.65164 C -0.37396 0.65658 -0.38073 0.65936 -0.38073 0.65967 C -0.38576 0.66801 -0.3868 0.67449 -0.3901 0.68499 C -0.39271 0.69241 -0.39653 0.69827 -0.39948 0.70507 C -0.40451 0.71649 -0.40139 0.7131 -0.4059 0.72699 C -0.40729 0.73194 -0.40937 0.73657 -0.41111 0.74151 C -0.41232 0.74522 -0.4151 0.75294 -0.4151 0.75294 C -0.41753 0.76529 -0.42482 0.76189 -0.43073 0.76189 " pathEditMode="relative" rAng="0" ptsTypes="ffffffffffffffffffffffffffffffffffffffffffffffffffffA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45" y="3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umpled-paper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920" y="22860"/>
            <a:ext cx="5120640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108858" y="165122"/>
            <a:ext cx="2612571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Einstein’s view: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Space can     shrink or expand.</a:t>
            </a:r>
            <a:endParaRPr lang="en-US" sz="2400" b="1" dirty="0">
              <a:solidFill>
                <a:srgbClr val="8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6532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3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7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7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22" dur="7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9" presetClass="exit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88810" y="-11430"/>
            <a:ext cx="5855190" cy="516636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61113" y="165122"/>
            <a:ext cx="313767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Einstein’s view: </a:t>
            </a: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Space can have moving ‘ripples’.</a:t>
            </a:r>
          </a:p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These are called </a:t>
            </a:r>
            <a:r>
              <a:rPr lang="en-US" sz="2400" b="1" dirty="0">
                <a:solidFill>
                  <a:srgbClr val="800000"/>
                </a:solidFill>
                <a:latin typeface="Helvetica Neue"/>
                <a:cs typeface="Helvetica Neue"/>
              </a:rPr>
              <a:t>gravitational waves.</a:t>
            </a:r>
          </a:p>
        </p:txBody>
      </p:sp>
      <p:pic>
        <p:nvPicPr>
          <p:cNvPr id="4" name="Picture 3" descr="Ohio flag-XXL-ani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810" y="596646"/>
            <a:ext cx="5855190" cy="3950208"/>
          </a:xfrm>
          <a:prstGeom prst="rect">
            <a:avLst/>
          </a:prstGeom>
        </p:spPr>
      </p:pic>
      <p:pic>
        <p:nvPicPr>
          <p:cNvPr id="8" name="Picture 7" descr="Ohio flag-XXL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696" y="594584"/>
            <a:ext cx="5861304" cy="39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600200" y="282668"/>
            <a:ext cx="5954318" cy="4166614"/>
            <a:chOff x="1371600" y="207083"/>
            <a:chExt cx="6412341" cy="4487123"/>
          </a:xfrm>
        </p:grpSpPr>
        <p:pic>
          <p:nvPicPr>
            <p:cNvPr id="3" name="Picture 2" descr="what_am_i_doing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"/>
                      </a14:imgEffect>
                      <a14:imgEffect>
                        <a14:brightnessContrast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5122"/>
            <a:stretch/>
          </p:blipFill>
          <p:spPr>
            <a:xfrm>
              <a:off x="1371600" y="207083"/>
              <a:ext cx="6400800" cy="448712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 bwMode="auto">
            <a:xfrm>
              <a:off x="1822195" y="277658"/>
              <a:ext cx="821732" cy="738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txBody>
            <a:bodyPr wrap="square" rtlCol="0">
              <a:spAutoFit/>
            </a:bodyPr>
            <a:lstStyle/>
            <a:p>
              <a:pPr algn="ctr" defTabSz="914400">
                <a:spcBef>
                  <a:spcPct val="5000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/>
                  <a:cs typeface="American Typewriter"/>
                </a:rPr>
                <a:t>What is he doing?</a:t>
              </a: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2474282" y="981494"/>
              <a:ext cx="821732" cy="738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txBody>
            <a:bodyPr wrap="square" rtlCol="0">
              <a:spAutoFit/>
            </a:bodyPr>
            <a:lstStyle/>
            <a:p>
              <a:pPr algn="ctr" defTabSz="914400">
                <a:spcBef>
                  <a:spcPct val="5000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/>
                  <a:cs typeface="American Typewriter"/>
                </a:rPr>
                <a:t>What is he doing?</a:t>
              </a: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3186531" y="1664571"/>
              <a:ext cx="821732" cy="738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txBody>
            <a:bodyPr wrap="square" rtlCol="0">
              <a:spAutoFit/>
            </a:bodyPr>
            <a:lstStyle/>
            <a:p>
              <a:pPr algn="ctr" defTabSz="914400">
                <a:spcBef>
                  <a:spcPct val="5000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/>
                  <a:cs typeface="American Typewriter"/>
                </a:rPr>
                <a:t>What is he doing?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912304" y="2448451"/>
              <a:ext cx="821732" cy="738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txBody>
            <a:bodyPr wrap="square" rtlCol="0">
              <a:spAutoFit/>
            </a:bodyPr>
            <a:lstStyle/>
            <a:p>
              <a:pPr algn="ctr" defTabSz="914400">
                <a:spcBef>
                  <a:spcPct val="5000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/>
                  <a:cs typeface="American Typewriter"/>
                </a:rPr>
                <a:t>What is he doing?</a:t>
              </a: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6965775" y="1862719"/>
              <a:ext cx="818166" cy="738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txBody>
            <a:bodyPr wrap="square" rtlCol="0">
              <a:spAutoFit/>
            </a:bodyPr>
            <a:lstStyle/>
            <a:p>
              <a:pPr algn="ctr" defTabSz="914400">
                <a:spcBef>
                  <a:spcPct val="50000"/>
                </a:spcBef>
              </a:pPr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 Condensed"/>
                  <a:cs typeface="American Typewriter Condensed"/>
                </a:rPr>
                <a:t>What in hell am I doing?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2190" y="302381"/>
            <a:ext cx="2882837" cy="4499429"/>
            <a:chOff x="532190" y="302381"/>
            <a:chExt cx="2882837" cy="4499429"/>
          </a:xfrm>
        </p:grpSpPr>
        <p:pic>
          <p:nvPicPr>
            <p:cNvPr id="2" name="Picture 1" descr="bh-1.gi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12522"/>
            <a:stretch/>
          </p:blipFill>
          <p:spPr>
            <a:xfrm>
              <a:off x="532190" y="302381"/>
              <a:ext cx="2882837" cy="449942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13429" y="4003524"/>
              <a:ext cx="677333" cy="616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90762" y="1565124"/>
            <a:ext cx="2357904" cy="3248781"/>
            <a:chOff x="2890762" y="1565124"/>
            <a:chExt cx="2357904" cy="3248781"/>
          </a:xfrm>
        </p:grpSpPr>
        <p:pic>
          <p:nvPicPr>
            <p:cNvPr id="3" name="Picture 2" descr="bh-1.gi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8209" t="24315" b="12521"/>
            <a:stretch/>
          </p:blipFill>
          <p:spPr>
            <a:xfrm>
              <a:off x="2890762" y="1565124"/>
              <a:ext cx="2357904" cy="324878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047067" y="4003524"/>
              <a:ext cx="677333" cy="616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 bwMode="auto">
          <a:xfrm>
            <a:off x="5736678" y="314476"/>
            <a:ext cx="301171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Suppose you make a black hole…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660478" y="1573645"/>
            <a:ext cx="316411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 Neue"/>
                <a:cs typeface="Helvetica Neue"/>
              </a:rPr>
              <a:t>…and then you make another black hole.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522496" y="3402337"/>
            <a:ext cx="34400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rgbClr val="800000"/>
                </a:solidFill>
                <a:latin typeface="Helvetica Neue"/>
                <a:cs typeface="Helvetica Neue"/>
              </a:rPr>
              <a:t>The two black holes will then orbit each other.</a:t>
            </a:r>
          </a:p>
        </p:txBody>
      </p:sp>
    </p:spTree>
    <p:extLst>
      <p:ext uri="{BB962C8B-B14F-4D97-AF65-F5344CB8AC3E}">
        <p14:creationId xmlns:p14="http://schemas.microsoft.com/office/powerpoint/2010/main" val="7282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v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0" y="1416350"/>
            <a:ext cx="4064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0" y="145143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As the black holes orbit, they make expanding waves in space.</a:t>
            </a:r>
          </a:p>
        </p:txBody>
      </p:sp>
    </p:spTree>
    <p:extLst>
      <p:ext uri="{BB962C8B-B14F-4D97-AF65-F5344CB8AC3E}">
        <p14:creationId xmlns:p14="http://schemas.microsoft.com/office/powerpoint/2010/main" val="392059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rtlCol="0">
        <a:spAutoFit/>
      </a:bodyPr>
      <a:lstStyle>
        <a:defPPr algn="ctr" defTabSz="914400">
          <a:spcBef>
            <a:spcPct val="50000"/>
          </a:spcBef>
          <a:defRPr sz="2400" dirty="0" smtClean="0">
            <a:solidFill>
              <a:schemeClr val="tx2">
                <a:lumMod val="50000"/>
              </a:schemeClr>
            </a:solidFill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17009</TotalTime>
  <Words>751</Words>
  <Application>Microsoft Macintosh PowerPoint</Application>
  <PresentationFormat>On-screen Show (16:9)</PresentationFormat>
  <Paragraphs>63</Paragraphs>
  <Slides>32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American Typewriter</vt:lpstr>
      <vt:lpstr>American Typewriter Condensed</vt:lpstr>
      <vt:lpstr>Arial</vt:lpstr>
      <vt:lpstr>Calibri</vt:lpstr>
      <vt:lpstr>Helvetica Neue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Sebas</dc:creator>
  <cp:lastModifiedBy>Wang, Ji</cp:lastModifiedBy>
  <cp:revision>426</cp:revision>
  <cp:lastPrinted>2012-06-26T19:54:22Z</cp:lastPrinted>
  <dcterms:created xsi:type="dcterms:W3CDTF">2011-03-08T21:28:41Z</dcterms:created>
  <dcterms:modified xsi:type="dcterms:W3CDTF">2023-08-30T16:48:20Z</dcterms:modified>
</cp:coreProperties>
</file>